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7"/>
  </p:notesMasterIdLst>
  <p:handoutMasterIdLst>
    <p:handoutMasterId r:id="rId38"/>
  </p:handoutMasterIdLst>
  <p:sldIdLst>
    <p:sldId id="256" r:id="rId5"/>
    <p:sldId id="266" r:id="rId6"/>
    <p:sldId id="271" r:id="rId7"/>
    <p:sldId id="282" r:id="rId8"/>
    <p:sldId id="283" r:id="rId9"/>
    <p:sldId id="303" r:id="rId10"/>
    <p:sldId id="277" r:id="rId11"/>
    <p:sldId id="278" r:id="rId12"/>
    <p:sldId id="279" r:id="rId13"/>
    <p:sldId id="280" r:id="rId14"/>
    <p:sldId id="304" r:id="rId15"/>
    <p:sldId id="306" r:id="rId16"/>
    <p:sldId id="281" r:id="rId17"/>
    <p:sldId id="284" r:id="rId18"/>
    <p:sldId id="285" r:id="rId19"/>
    <p:sldId id="294" r:id="rId20"/>
    <p:sldId id="269" r:id="rId21"/>
    <p:sldId id="288" r:id="rId22"/>
    <p:sldId id="289" r:id="rId23"/>
    <p:sldId id="290" r:id="rId24"/>
    <p:sldId id="291" r:id="rId25"/>
    <p:sldId id="292" r:id="rId26"/>
    <p:sldId id="307" r:id="rId27"/>
    <p:sldId id="293" r:id="rId28"/>
    <p:sldId id="296" r:id="rId29"/>
    <p:sldId id="297" r:id="rId30"/>
    <p:sldId id="298" r:id="rId31"/>
    <p:sldId id="299" r:id="rId32"/>
    <p:sldId id="286" r:id="rId33"/>
    <p:sldId id="300" r:id="rId34"/>
    <p:sldId id="301" r:id="rId35"/>
    <p:sldId id="3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1" autoAdjust="0"/>
    <p:restoredTop sz="95448" autoAdjust="0"/>
  </p:normalViewPr>
  <p:slideViewPr>
    <p:cSldViewPr snapToGrid="0">
      <p:cViewPr varScale="1">
        <p:scale>
          <a:sx n="109" d="100"/>
          <a:sy n="109" d="100"/>
        </p:scale>
        <p:origin x="688"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7D-9544-ABD0-595152BED3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7D-9544-ABD0-595152BED3F2}"/>
              </c:ext>
            </c:extLst>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3/6/23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18</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1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 name="Picture 3">
            <a:extLst>
              <a:ext uri="{FF2B5EF4-FFF2-40B4-BE49-F238E27FC236}">
                <a16:creationId xmlns:a16="http://schemas.microsoft.com/office/drawing/2014/main" id="{D8925A76-012E-4D32-A167-6ED131CFD88B}"/>
              </a:ext>
            </a:extLst>
          </p:cNvPr>
          <p:cNvPicPr>
            <a:picLocks noChangeAspect="1"/>
          </p:cNvPicPr>
          <p:nvPr/>
        </p:nvPicPr>
        <p:blipFill>
          <a:blip r:embed="rId2"/>
          <a:stretch>
            <a:fillRect/>
          </a:stretch>
        </p:blipFill>
        <p:spPr>
          <a:xfrm>
            <a:off x="2862302" y="1166550"/>
            <a:ext cx="6467396" cy="5672400"/>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2989460444"/>
              </p:ext>
            </p:extLst>
          </p:nvPr>
        </p:nvGraphicFramePr>
        <p:xfrm>
          <a:off x="4675783" y="257381"/>
          <a:ext cx="6108036" cy="6343238"/>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able to use this on any device </a:t>
                      </a:r>
                      <a:r>
                        <a:rPr lang="en-US" sz="800" u="none" strike="noStrike" dirty="0">
                          <a:effectLst/>
                          <a:latin typeface="+mn-lt"/>
                        </a:rPr>
                        <a:t>so that it is convenient to use.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chat with someone or find out more information regarding the website so that I could find the answers I need.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have instant feedback as well as detailed feedback so that all data is presented to me in a transparent manner.</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this to have reliable and provide information about the data so that I can walk into a doctor’s appointment prepared and have a meaningful conversation.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warned that this does not replace a physician and that I should know that before using it </a:t>
                      </a:r>
                      <a:r>
                        <a:rPr lang="en-US" sz="800" u="none" strike="noStrike" dirty="0">
                          <a:effectLst/>
                          <a:latin typeface="+mn-lt"/>
                        </a:rPr>
                        <a:t>so that I know the limitations of this software.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interface to be easy to understand </a:t>
                      </a:r>
                      <a:r>
                        <a:rPr lang="en-US" sz="800" u="none" strike="noStrike" dirty="0">
                          <a:effectLst/>
                          <a:latin typeface="+mn-lt"/>
                        </a:rPr>
                        <a:t>so that I don’t have to Google more information about what information I am looking at.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my data to be protected </a:t>
                      </a:r>
                      <a:r>
                        <a:rPr lang="en-US" sz="800" u="none" strike="noStrike" dirty="0">
                          <a:effectLst/>
                          <a:latin typeface="+mn-lt"/>
                        </a:rPr>
                        <a:t>so that my data and information is private.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 so that it is easier to use than taking a photo first on my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464661952"/>
              </p:ext>
            </p:extLst>
          </p:nvPr>
        </p:nvGraphicFramePr>
        <p:xfrm>
          <a:off x="2143760" y="1390197"/>
          <a:ext cx="7904480" cy="468706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092939245"/>
              </p:ext>
            </p:extLst>
          </p:nvPr>
        </p:nvGraphicFramePr>
        <p:xfrm>
          <a:off x="931863" y="1695450"/>
          <a:ext cx="10328272" cy="4496980"/>
        </p:xfrm>
        <a:graphic>
          <a:graphicData uri="http://schemas.openxmlformats.org/drawingml/2006/table">
            <a:tbl>
              <a:tblPr firstRow="1" bandRow="1">
                <a:tableStyleId>{F5AB1C69-6EDB-4FF4-983F-18BD219EF322}</a:tableStyleId>
              </a:tblPr>
              <a:tblGrid>
                <a:gridCol w="1569797">
                  <a:extLst>
                    <a:ext uri="{9D8B030D-6E8A-4147-A177-3AD203B41FA5}">
                      <a16:colId xmlns:a16="http://schemas.microsoft.com/office/drawing/2014/main" val="698021431"/>
                    </a:ext>
                  </a:extLst>
                </a:gridCol>
                <a:gridCol w="6461185">
                  <a:extLst>
                    <a:ext uri="{9D8B030D-6E8A-4147-A177-3AD203B41FA5}">
                      <a16:colId xmlns:a16="http://schemas.microsoft.com/office/drawing/2014/main" val="2296797370"/>
                    </a:ext>
                  </a:extLst>
                </a:gridCol>
                <a:gridCol w="1000664">
                  <a:extLst>
                    <a:ext uri="{9D8B030D-6E8A-4147-A177-3AD203B41FA5}">
                      <a16:colId xmlns:a16="http://schemas.microsoft.com/office/drawing/2014/main" val="1275091700"/>
                    </a:ext>
                  </a:extLst>
                </a:gridCol>
                <a:gridCol w="1296626">
                  <a:extLst>
                    <a:ext uri="{9D8B030D-6E8A-4147-A177-3AD203B41FA5}">
                      <a16:colId xmlns:a16="http://schemas.microsoft.com/office/drawing/2014/main" val="2408407743"/>
                    </a:ext>
                  </a:extLst>
                </a:gridCol>
              </a:tblGrid>
              <a:tr h="370840">
                <a:tc>
                  <a:txBody>
                    <a:bodyPr/>
                    <a:lstStyle/>
                    <a:p>
                      <a:r>
                        <a:rPr lang="en-US" b="0" dirty="0"/>
                        <a:t>User Story ID</a:t>
                      </a:r>
                    </a:p>
                  </a:txBody>
                  <a:tcPr/>
                </a:tc>
                <a:tc>
                  <a:txBody>
                    <a:bodyPr/>
                    <a:lstStyle/>
                    <a:p>
                      <a:r>
                        <a:rPr lang="en-US" b="0" dirty="0"/>
                        <a:t>Summary</a:t>
                      </a:r>
                    </a:p>
                  </a:txBody>
                  <a:tcPr/>
                </a:tc>
                <a:tc>
                  <a:txBody>
                    <a:bodyPr/>
                    <a:lstStyle/>
                    <a:p>
                      <a:r>
                        <a:rPr lang="en-US" b="0" dirty="0"/>
                        <a:t>Status</a:t>
                      </a:r>
                    </a:p>
                  </a:txBody>
                  <a:tcPr/>
                </a:tc>
                <a:tc>
                  <a:txBody>
                    <a:bodyPr/>
                    <a:lstStyle/>
                    <a:p>
                      <a:r>
                        <a:rPr lang="en-US" b="0" dirty="0"/>
                        <a:t>Place</a:t>
                      </a:r>
                    </a:p>
                  </a:txBody>
                  <a:tcPr/>
                </a:tc>
                <a:extLst>
                  <a:ext uri="{0D108BD9-81ED-4DB2-BD59-A6C34878D82A}">
                    <a16:rowId xmlns:a16="http://schemas.microsoft.com/office/drawing/2014/main" val="2948200886"/>
                  </a:ext>
                </a:extLst>
              </a:tr>
              <a:tr h="370840">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algn="l" fontAlgn="b"/>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a:t>
                      </a:r>
                    </a:p>
                    <a:p>
                      <a:pPr algn="l" fontAlgn="b"/>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2667140219"/>
                  </a:ext>
                </a:extLst>
              </a:tr>
              <a:tr h="370840">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3094661789"/>
                  </a:ext>
                </a:extLst>
              </a:tr>
              <a:tr h="370840">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2717516348"/>
                  </a:ext>
                </a:extLst>
              </a:tr>
              <a:tr h="320418">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p>
                    <a:p>
                      <a:pPr algn="l" fontAlgn="b"/>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1863826993"/>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4114660810"/>
              </p:ext>
            </p:extLst>
          </p:nvPr>
        </p:nvGraphicFramePr>
        <p:xfrm>
          <a:off x="2111849" y="25019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
        <p:nvSpPr>
          <p:cNvPr id="3" name="TextBox 2">
            <a:extLst>
              <a:ext uri="{FF2B5EF4-FFF2-40B4-BE49-F238E27FC236}">
                <a16:creationId xmlns:a16="http://schemas.microsoft.com/office/drawing/2014/main" id="{AACC2234-134B-CC41-02E7-6B52339A39C6}"/>
              </a:ext>
            </a:extLst>
          </p:cNvPr>
          <p:cNvSpPr txBox="1"/>
          <p:nvPr/>
        </p:nvSpPr>
        <p:spPr>
          <a:xfrm>
            <a:off x="3948295" y="4865298"/>
            <a:ext cx="4295407" cy="369332"/>
          </a:xfrm>
          <a:prstGeom prst="rect">
            <a:avLst/>
          </a:prstGeom>
          <a:noFill/>
        </p:spPr>
        <p:txBody>
          <a:bodyPr wrap="none" rtlCol="0">
            <a:spAutoFit/>
          </a:bodyPr>
          <a:lstStyle/>
          <a:p>
            <a:r>
              <a:rPr lang="en-US" dirty="0"/>
              <a:t>All stories for Catalyst 1 are completed.</a:t>
            </a:r>
          </a:p>
        </p:txBody>
      </p:sp>
    </p:spTree>
    <p:extLst>
      <p:ext uri="{BB962C8B-B14F-4D97-AF65-F5344CB8AC3E}">
        <p14:creationId xmlns:p14="http://schemas.microsoft.com/office/powerpoint/2010/main" val="272563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a:t> </a:t>
            </a:r>
            <a:endParaRPr lang="en-US" dirty="0"/>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3042</Words>
  <Application>Microsoft Macintosh PowerPoint</Application>
  <PresentationFormat>Widescreen</PresentationFormat>
  <Paragraphs>510</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Avenir Next LT Pro</vt:lpstr>
      <vt:lpstr>Calibri</vt:lpstr>
      <vt:lpstr>Cambria Math</vt:lpstr>
      <vt:lpstr>ColorBlockVTI</vt:lpstr>
      <vt:lpstr>SpotCheckAI:  Sprint 1 Presentation</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Product Backlog</vt:lpstr>
      <vt:lpstr>Catalyst 1 Backlog</vt:lpstr>
      <vt:lpstr>User Stories and Acceptance Criteria</vt:lpstr>
      <vt:lpstr>Test Cases</vt:lpstr>
      <vt:lpstr>Stories Completed</vt:lpstr>
      <vt:lpstr>Team Velocity</vt:lpstr>
      <vt:lpstr>Completed/Committed Ratio</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2023-03-07T07:51:12Z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